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96" r:id="rId3"/>
    <p:sldId id="277" r:id="rId4"/>
    <p:sldId id="258" r:id="rId6"/>
    <p:sldId id="259" r:id="rId7"/>
    <p:sldId id="286" r:id="rId8"/>
    <p:sldId id="261" r:id="rId9"/>
    <p:sldId id="263" r:id="rId10"/>
    <p:sldId id="262" r:id="rId11"/>
    <p:sldId id="264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05840" y="7627620"/>
            <a:ext cx="3291840" cy="438150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846320" y="7627620"/>
            <a:ext cx="4937760" cy="43815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32720" y="7627620"/>
            <a:ext cx="3291840" cy="438150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webp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09460" y="0"/>
            <a:ext cx="7521702" cy="8228838"/>
          </a:xfrm>
        </p:spPr>
        <p:txBody>
          <a:bodyPr anchor="t" anchorCtr="0"/>
          <a:p>
            <a:br>
              <a:rPr lang="en-US" b="1" i="1">
                <a:solidFill>
                  <a:schemeClr val="tx1"/>
                </a:solidFill>
              </a:rPr>
            </a:br>
            <a:endParaRPr lang="en-US" b="1" i="1">
              <a:solidFill>
                <a:schemeClr val="tx1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7109460" y="0"/>
            <a:ext cx="6487668" cy="2474214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5760" b="1" i="1">
              <a:solidFill>
                <a:schemeClr val="tx1"/>
              </a:solidFill>
              <a:latin typeface="Javanese Text" panose="02000000000000000000" charset="0"/>
              <a:cs typeface="Javanese Text" panose="02000000000000000000" charset="0"/>
              <a:sym typeface="+mn-ea"/>
            </a:endParaRPr>
          </a:p>
          <a:p>
            <a:pPr algn="ctr"/>
            <a:r>
              <a:rPr lang="en-US" sz="5760" b="1" i="1">
                <a:solidFill>
                  <a:schemeClr val="tx1"/>
                </a:solidFill>
                <a:latin typeface="Javanese Text" panose="02000000000000000000" charset="0"/>
                <a:cs typeface="Javanese Text" panose="02000000000000000000" charset="0"/>
                <a:sym typeface="+mn-ea"/>
              </a:rPr>
              <a:t>Digital Signature</a:t>
            </a:r>
            <a:endParaRPr lang="en-US" sz="5760" b="1" i="1">
              <a:solidFill>
                <a:schemeClr val="tx1"/>
              </a:solidFill>
              <a:latin typeface="Javanese Text" panose="02000000000000000000" charset="0"/>
              <a:cs typeface="Javanese Text" panose="02000000000000000000" charset="0"/>
              <a:sym typeface="+mn-ea"/>
            </a:endParaRPr>
          </a:p>
        </p:txBody>
      </p:sp>
      <p:pic>
        <p:nvPicPr>
          <p:cNvPr id="101" name="Picture 100"/>
          <p:cNvPicPr/>
          <p:nvPr/>
        </p:nvPicPr>
        <p:blipFill>
          <a:blip r:embed="rId2">
            <a:clrChange>
              <a:clrFrom>
                <a:srgbClr val="0E3B59">
                  <a:alpha val="100000"/>
                </a:srgbClr>
              </a:clrFrom>
              <a:clrTo>
                <a:srgbClr val="0E3B59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3030" y="88265"/>
            <a:ext cx="7386320" cy="7774940"/>
          </a:xfrm>
          <a:prstGeom prst="rect">
            <a:avLst/>
          </a:prstGeom>
          <a:noFill/>
          <a:ln w="9525">
            <a:noFill/>
          </a:ln>
          <a:effectLst/>
          <a:scene3d>
            <a:camera prst="perspectiveRight"/>
            <a:lightRig rig="threePt" dir="t"/>
          </a:scene3d>
        </p:spPr>
      </p:pic>
      <p:sp>
        <p:nvSpPr>
          <p:cNvPr id="5" name="Vertical Scroll 4"/>
          <p:cNvSpPr/>
          <p:nvPr/>
        </p:nvSpPr>
        <p:spPr>
          <a:xfrm>
            <a:off x="9554718" y="2980944"/>
            <a:ext cx="5076444" cy="5249418"/>
          </a:xfrm>
          <a:prstGeom prst="verticalScroll">
            <a:avLst/>
          </a:prstGeom>
          <a:solidFill>
            <a:schemeClr val="bg1">
              <a:alpha val="0"/>
            </a:schemeClr>
          </a:solidFill>
          <a:ln w="28575" cmpd="dbl">
            <a:noFill/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sz="4320">
                <a:solidFill>
                  <a:schemeClr val="tx1"/>
                </a:solidFill>
                <a:latin typeface="Javanese Text" panose="02000000000000000000" charset="0"/>
                <a:cs typeface="Javanese Text" panose="02000000000000000000" charset="0"/>
              </a:rPr>
              <a:t>Presented By </a:t>
            </a:r>
            <a:endParaRPr lang="en-US" sz="4320">
              <a:solidFill>
                <a:schemeClr val="tx1"/>
              </a:solidFill>
            </a:endParaRPr>
          </a:p>
          <a:p>
            <a:pPr algn="l"/>
            <a:r>
              <a:rPr lang="en-US" sz="2400" b="1">
                <a:solidFill>
                  <a:schemeClr val="tx1"/>
                </a:solidFill>
              </a:rPr>
              <a:t> </a:t>
            </a:r>
            <a:r>
              <a:rPr lang="en-US" sz="2400" b="1">
                <a:solidFill>
                  <a:schemeClr val="tx1"/>
                </a:solidFill>
                <a:latin typeface="Javanese Text" panose="02000000000000000000" charset="0"/>
                <a:cs typeface="Javanese Text" panose="02000000000000000000" charset="0"/>
              </a:rPr>
              <a:t> </a:t>
            </a:r>
            <a:r>
              <a:rPr lang="en-US" sz="2400">
                <a:solidFill>
                  <a:schemeClr val="tx1"/>
                </a:solidFill>
                <a:latin typeface="Javanese Text" panose="02000000000000000000" charset="0"/>
                <a:cs typeface="Javanese Text" panose="02000000000000000000" charset="0"/>
              </a:rPr>
              <a:t>Marwa Ali </a:t>
            </a:r>
            <a:endParaRPr lang="en-US" sz="2400">
              <a:solidFill>
                <a:schemeClr val="tx1"/>
              </a:solidFill>
              <a:latin typeface="Javanese Text" panose="02000000000000000000" charset="0"/>
              <a:cs typeface="Javanese Text" panose="02000000000000000000" charset="0"/>
            </a:endParaRPr>
          </a:p>
          <a:p>
            <a:pPr algn="l"/>
            <a:r>
              <a:rPr lang="en-US" sz="2400">
                <a:solidFill>
                  <a:schemeClr val="tx1"/>
                </a:solidFill>
                <a:latin typeface="Javanese Text" panose="02000000000000000000" charset="0"/>
                <a:cs typeface="Javanese Text" panose="02000000000000000000" charset="0"/>
              </a:rPr>
              <a:t>  Khizra Khan</a:t>
            </a:r>
            <a:endParaRPr lang="en-US" sz="2400">
              <a:solidFill>
                <a:schemeClr val="tx1"/>
              </a:solidFill>
              <a:latin typeface="Javanese Text" panose="02000000000000000000" charset="0"/>
              <a:cs typeface="Javanese Text" panose="02000000000000000000" charset="0"/>
            </a:endParaRPr>
          </a:p>
          <a:p>
            <a:pPr algn="l"/>
            <a:r>
              <a:rPr lang="en-US" sz="2400">
                <a:solidFill>
                  <a:schemeClr val="tx1"/>
                </a:solidFill>
                <a:latin typeface="Javanese Text" panose="02000000000000000000" charset="0"/>
                <a:cs typeface="Javanese Text" panose="02000000000000000000" charset="0"/>
              </a:rPr>
              <a:t>  Nabila Naz</a:t>
            </a:r>
            <a:endParaRPr lang="en-US" sz="2400">
              <a:solidFill>
                <a:schemeClr val="tx1"/>
              </a:solidFill>
              <a:latin typeface="Javanese Text" panose="02000000000000000000" charset="0"/>
              <a:cs typeface="Javanese Text" panose="02000000000000000000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AD94"/>
          </a:solidFill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0"/>
            <a:ext cx="14630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" y="1487805"/>
            <a:ext cx="4292600" cy="519747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4403090" y="859790"/>
            <a:ext cx="9415145" cy="56261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457200" algn="l">
              <a:lnSpc>
                <a:spcPts val="4860"/>
              </a:lnSpc>
              <a:buNone/>
            </a:pPr>
            <a:r>
              <a:rPr lang="en-US" sz="3890" b="1" dirty="0">
                <a:solidFill>
                  <a:srgbClr val="403C4E"/>
                </a:solidFill>
                <a:latin typeface="Javanese Text" panose="02000000000000000000" charset="0"/>
                <a:ea typeface="Merriweather" pitchFamily="34" charset="-122"/>
                <a:cs typeface="Javanese Text" panose="02000000000000000000" charset="0"/>
              </a:rPr>
              <a:t>What is a Digital Signature?</a:t>
            </a:r>
            <a:endParaRPr lang="en-US" sz="3890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869073" y="1995488"/>
            <a:ext cx="2824877" cy="30861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430"/>
              </a:lnSpc>
              <a:buNone/>
            </a:pPr>
            <a:endParaRPr lang="en-US" sz="1945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989830" y="1493520"/>
            <a:ext cx="8817610" cy="487870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249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Javanese Text" panose="02000000000000000000" charset="0"/>
                <a:ea typeface="Open Sans" pitchFamily="34" charset="-122"/>
                <a:cs typeface="Javanese Text" panose="02000000000000000000" charset="0"/>
              </a:rPr>
              <a:t>A digital signature is a cryptographic technique used to verify the authenticity and integrity of a digital message, document, or software. It provides a way for the recipient of a message to confirm that the message was indeed created by the claimed sender and that it hasn't been altered or tampered with since it was signed.</a:t>
            </a:r>
            <a:endParaRPr lang="en-US" sz="2400" dirty="0">
              <a:solidFill>
                <a:srgbClr val="000000"/>
              </a:solidFill>
              <a:latin typeface="Javanese Text" panose="02000000000000000000" charset="0"/>
              <a:ea typeface="Open Sans" pitchFamily="34" charset="-122"/>
              <a:cs typeface="Javanese Text" panose="02000000000000000000" charset="0"/>
            </a:endParaRPr>
          </a:p>
          <a:p>
            <a:pPr marL="0" indent="0" algn="l">
              <a:lnSpc>
                <a:spcPts val="2490"/>
              </a:lnSpc>
              <a:buNone/>
            </a:pPr>
            <a:endParaRPr lang="en-US" sz="2800" dirty="0">
              <a:solidFill>
                <a:srgbClr val="000000"/>
              </a:solidFill>
              <a:latin typeface="Javanese Text" panose="02000000000000000000" charset="0"/>
              <a:ea typeface="Open Sans" pitchFamily="34" charset="-122"/>
              <a:cs typeface="Javanese Text" panose="02000000000000000000" charset="0"/>
            </a:endParaRPr>
          </a:p>
          <a:p>
            <a:pPr marL="0" indent="0" algn="l">
              <a:lnSpc>
                <a:spcPts val="2490"/>
              </a:lnSpc>
              <a:buNone/>
            </a:pPr>
            <a:endParaRPr lang="en-US" sz="2800" dirty="0">
              <a:solidFill>
                <a:srgbClr val="000000"/>
              </a:solidFill>
              <a:latin typeface="Javanese Text" panose="02000000000000000000" charset="0"/>
              <a:ea typeface="Open Sans" pitchFamily="34" charset="-122"/>
              <a:cs typeface="Javanese Text" panose="02000000000000000000" charset="0"/>
            </a:endParaRPr>
          </a:p>
          <a:p>
            <a:pPr marL="0" indent="0" algn="l">
              <a:lnSpc>
                <a:spcPts val="2490"/>
              </a:lnSpc>
              <a:buNone/>
            </a:pPr>
            <a:endParaRPr lang="en-US" sz="2800" dirty="0">
              <a:solidFill>
                <a:srgbClr val="000000"/>
              </a:solidFill>
              <a:latin typeface="Javanese Text" panose="02000000000000000000" charset="0"/>
              <a:ea typeface="Open Sans" pitchFamily="34" charset="-122"/>
              <a:cs typeface="Javanese Text" panose="02000000000000000000" charset="0"/>
            </a:endParaRPr>
          </a:p>
          <a:p>
            <a:pPr marL="0" indent="0" algn="l">
              <a:lnSpc>
                <a:spcPts val="2490"/>
              </a:lnSpc>
              <a:buNone/>
            </a:pPr>
            <a:endParaRPr lang="en-US" sz="2000" dirty="0">
              <a:solidFill>
                <a:srgbClr val="000000"/>
              </a:solidFill>
              <a:latin typeface="Javanese Text" panose="02000000000000000000" charset="0"/>
              <a:ea typeface="Open Sans" pitchFamily="34" charset="-122"/>
              <a:cs typeface="Javanese Text" panose="02000000000000000000" charset="0"/>
            </a:endParaRPr>
          </a:p>
          <a:p>
            <a:pPr marL="0" indent="0" algn="l">
              <a:lnSpc>
                <a:spcPts val="249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Javanese Text" panose="02000000000000000000" charset="0"/>
                <a:ea typeface="Open Sans" pitchFamily="34" charset="-122"/>
                <a:cs typeface="Javanese Text" panose="02000000000000000000" charset="0"/>
              </a:rPr>
              <a:t>Here's how digital signatures typically work</a:t>
            </a:r>
            <a:endParaRPr lang="en-US" sz="3200" b="1" dirty="0">
              <a:solidFill>
                <a:srgbClr val="000000"/>
              </a:solidFill>
              <a:latin typeface="Javanese Text" panose="02000000000000000000" charset="0"/>
              <a:ea typeface="Open Sans" pitchFamily="34" charset="-122"/>
              <a:cs typeface="Javanese Text" panose="02000000000000000000" charset="0"/>
            </a:endParaRPr>
          </a:p>
          <a:p>
            <a:pPr marL="0" indent="0" algn="l">
              <a:lnSpc>
                <a:spcPts val="2490"/>
              </a:lnSpc>
              <a:buNone/>
            </a:pPr>
            <a:endParaRPr lang="en-US" sz="3200" dirty="0">
              <a:solidFill>
                <a:srgbClr val="000000"/>
              </a:solidFill>
              <a:latin typeface="Javanese Text" panose="02000000000000000000" charset="0"/>
              <a:ea typeface="Open Sans" pitchFamily="34" charset="-122"/>
              <a:cs typeface="Javanese Text" panose="02000000000000000000" charset="0"/>
            </a:endParaRPr>
          </a:p>
          <a:p>
            <a:pPr marL="457200" indent="-457200" algn="l">
              <a:lnSpc>
                <a:spcPts val="2490"/>
              </a:lnSpc>
              <a:buFont typeface="Wingdings" panose="05000000000000000000" charset="0"/>
              <a:buChar char="Ø"/>
            </a:pPr>
            <a:r>
              <a:rPr lang="en-US" sz="2800" dirty="0">
                <a:solidFill>
                  <a:srgbClr val="000000"/>
                </a:solidFill>
                <a:latin typeface="Javanese Text" panose="02000000000000000000" charset="0"/>
                <a:ea typeface="Open Sans" pitchFamily="34" charset="-122"/>
                <a:cs typeface="Javanese Text" panose="02000000000000000000" charset="0"/>
              </a:rPr>
              <a:t>Key Generation</a:t>
            </a:r>
            <a:endParaRPr lang="en-US" sz="2800" dirty="0">
              <a:solidFill>
                <a:srgbClr val="000000"/>
              </a:solidFill>
              <a:latin typeface="Javanese Text" panose="02000000000000000000" charset="0"/>
              <a:ea typeface="Open Sans" pitchFamily="34" charset="-122"/>
              <a:cs typeface="Javanese Text" panose="02000000000000000000" charset="0"/>
            </a:endParaRPr>
          </a:p>
          <a:p>
            <a:pPr marL="457200" indent="-457200" algn="l">
              <a:lnSpc>
                <a:spcPts val="2490"/>
              </a:lnSpc>
              <a:buFont typeface="Wingdings" panose="05000000000000000000" charset="0"/>
              <a:buChar char="Ø"/>
            </a:pPr>
            <a:r>
              <a:rPr lang="en-US" sz="2800" dirty="0">
                <a:solidFill>
                  <a:srgbClr val="000000"/>
                </a:solidFill>
                <a:latin typeface="Javanese Text" panose="02000000000000000000" charset="0"/>
                <a:ea typeface="Open Sans" pitchFamily="34" charset="-122"/>
                <a:cs typeface="Javanese Text" panose="02000000000000000000" charset="0"/>
              </a:rPr>
              <a:t>Signing</a:t>
            </a:r>
            <a:endParaRPr lang="en-US" sz="2800" dirty="0">
              <a:solidFill>
                <a:srgbClr val="000000"/>
              </a:solidFill>
              <a:latin typeface="Javanese Text" panose="02000000000000000000" charset="0"/>
              <a:ea typeface="Open Sans" pitchFamily="34" charset="-122"/>
              <a:cs typeface="Javanese Text" panose="02000000000000000000" charset="0"/>
            </a:endParaRPr>
          </a:p>
          <a:p>
            <a:pPr marL="457200" indent="-457200" algn="l">
              <a:lnSpc>
                <a:spcPts val="2490"/>
              </a:lnSpc>
              <a:buFont typeface="Wingdings" panose="05000000000000000000" charset="0"/>
              <a:buChar char="Ø"/>
            </a:pPr>
            <a:r>
              <a:rPr lang="en-US" sz="2800" dirty="0">
                <a:solidFill>
                  <a:srgbClr val="000000"/>
                </a:solidFill>
                <a:latin typeface="Javanese Text" panose="02000000000000000000" charset="0"/>
                <a:ea typeface="Open Sans" pitchFamily="34" charset="-122"/>
                <a:cs typeface="Javanese Text" panose="02000000000000000000" charset="0"/>
              </a:rPr>
              <a:t>Verification</a:t>
            </a:r>
            <a:endParaRPr lang="en-US" sz="2800" dirty="0">
              <a:solidFill>
                <a:srgbClr val="000000"/>
              </a:solidFill>
              <a:latin typeface="Javanese Text" panose="02000000000000000000" charset="0"/>
              <a:ea typeface="Open Sans" pitchFamily="34" charset="-122"/>
              <a:cs typeface="Javanese Text" panose="02000000000000000000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10799207" y="2731175"/>
            <a:ext cx="3090624" cy="2843927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490"/>
              </a:lnSpc>
              <a:buNone/>
            </a:pPr>
            <a:endParaRPr lang="en-US" dirty="0">
              <a:latin typeface="Javanese Text" panose="02000000000000000000" charset="0"/>
              <a:cs typeface="Javanese Text" panose="020000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AD94"/>
          </a:solidFill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0"/>
            <a:ext cx="14630400" cy="82296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078230"/>
            <a:ext cx="5491480" cy="6177915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sp>
        <p:nvSpPr>
          <p:cNvPr id="5" name="Text 1"/>
          <p:cNvSpPr/>
          <p:nvPr/>
        </p:nvSpPr>
        <p:spPr>
          <a:xfrm>
            <a:off x="7615555" y="998855"/>
            <a:ext cx="6623685" cy="64071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915"/>
              </a:lnSpc>
              <a:buNone/>
            </a:pPr>
            <a:r>
              <a:rPr lang="en-US" sz="3130" b="1" dirty="0">
                <a:solidFill>
                  <a:srgbClr val="403C4E"/>
                </a:solidFill>
                <a:latin typeface="Javanese Text" panose="02000000000000000000" charset="0"/>
                <a:ea typeface="Merriweather" pitchFamily="34" charset="-122"/>
                <a:cs typeface="Javanese Text" panose="02000000000000000000" charset="0"/>
              </a:rPr>
              <a:t>Why Use Digital Signatures?</a:t>
            </a:r>
            <a:endParaRPr lang="en-US" sz="3130" b="1" dirty="0">
              <a:solidFill>
                <a:srgbClr val="403C4E"/>
              </a:solidFill>
              <a:latin typeface="Javanese Text" panose="02000000000000000000" charset="0"/>
              <a:ea typeface="Merriweather" pitchFamily="34" charset="-122"/>
              <a:cs typeface="Javanese Text" panose="02000000000000000000" charset="0"/>
            </a:endParaRPr>
          </a:p>
          <a:p>
            <a:pPr marL="0" indent="0">
              <a:lnSpc>
                <a:spcPts val="3915"/>
              </a:lnSpc>
              <a:buNone/>
            </a:pPr>
            <a:endParaRPr lang="en-US" sz="3130" b="1" dirty="0">
              <a:solidFill>
                <a:srgbClr val="403C4E"/>
              </a:solidFill>
              <a:latin typeface="Javanese Text" panose="02000000000000000000" charset="0"/>
              <a:ea typeface="Merriweather" pitchFamily="34" charset="-122"/>
              <a:cs typeface="Javanese Text" panose="02000000000000000000" charset="0"/>
            </a:endParaRPr>
          </a:p>
          <a:p>
            <a:pPr marL="457200" indent="-457200">
              <a:lnSpc>
                <a:spcPts val="3915"/>
              </a:lnSpc>
              <a:buFont typeface="Wingdings" panose="05000000000000000000" charset="0"/>
              <a:buChar char="Ø"/>
            </a:pPr>
            <a:r>
              <a:rPr lang="en-US" sz="3130" b="1" dirty="0">
                <a:solidFill>
                  <a:srgbClr val="403C4E"/>
                </a:solidFill>
                <a:latin typeface="Javanese Text" panose="02000000000000000000" charset="0"/>
                <a:ea typeface="Merriweather" pitchFamily="34" charset="-122"/>
                <a:cs typeface="Javanese Text" panose="02000000000000000000" charset="0"/>
              </a:rPr>
              <a:t>Integrity</a:t>
            </a:r>
            <a:endParaRPr lang="en-US" sz="3130" b="1" dirty="0">
              <a:solidFill>
                <a:srgbClr val="403C4E"/>
              </a:solidFill>
              <a:latin typeface="Javanese Text" panose="02000000000000000000" charset="0"/>
              <a:ea typeface="Merriweather" pitchFamily="34" charset="-122"/>
              <a:cs typeface="Javanese Text" panose="02000000000000000000" charset="0"/>
            </a:endParaRPr>
          </a:p>
          <a:p>
            <a:pPr marL="0" indent="0">
              <a:lnSpc>
                <a:spcPts val="3915"/>
              </a:lnSpc>
              <a:buNone/>
            </a:pPr>
            <a:endParaRPr lang="en-US" sz="3130" b="1" dirty="0">
              <a:solidFill>
                <a:srgbClr val="403C4E"/>
              </a:solidFill>
              <a:latin typeface="Javanese Text" panose="02000000000000000000" charset="0"/>
              <a:ea typeface="Merriweather" pitchFamily="34" charset="-122"/>
              <a:cs typeface="Javanese Text" panose="02000000000000000000" charset="0"/>
            </a:endParaRPr>
          </a:p>
          <a:p>
            <a:pPr marL="514350" indent="-514350">
              <a:lnSpc>
                <a:spcPts val="3915"/>
              </a:lnSpc>
              <a:buFont typeface="Wingdings" panose="05000000000000000000" charset="0"/>
              <a:buChar char="Ø"/>
            </a:pPr>
            <a:r>
              <a:rPr lang="en-US" sz="3130" b="1" dirty="0">
                <a:solidFill>
                  <a:srgbClr val="403C4E"/>
                </a:solidFill>
                <a:latin typeface="Javanese Text" panose="02000000000000000000" charset="0"/>
                <a:ea typeface="Merriweather" pitchFamily="34" charset="-122"/>
                <a:cs typeface="Javanese Text" panose="02000000000000000000" charset="0"/>
              </a:rPr>
              <a:t>Security</a:t>
            </a:r>
            <a:endParaRPr lang="en-US" sz="3130" b="1" dirty="0">
              <a:solidFill>
                <a:srgbClr val="403C4E"/>
              </a:solidFill>
              <a:latin typeface="Javanese Text" panose="02000000000000000000" charset="0"/>
              <a:ea typeface="Merriweather" pitchFamily="34" charset="-122"/>
              <a:cs typeface="Javanese Text" panose="02000000000000000000" charset="0"/>
            </a:endParaRPr>
          </a:p>
          <a:p>
            <a:pPr marL="0" indent="0">
              <a:lnSpc>
                <a:spcPts val="3915"/>
              </a:lnSpc>
              <a:buNone/>
            </a:pPr>
            <a:endParaRPr lang="en-US" sz="3130" b="1" dirty="0">
              <a:solidFill>
                <a:srgbClr val="403C4E"/>
              </a:solidFill>
              <a:latin typeface="Javanese Text" panose="02000000000000000000" charset="0"/>
              <a:ea typeface="Merriweather" pitchFamily="34" charset="-122"/>
              <a:cs typeface="Javanese Text" panose="02000000000000000000" charset="0"/>
            </a:endParaRPr>
          </a:p>
          <a:p>
            <a:pPr marL="457200" indent="-457200">
              <a:lnSpc>
                <a:spcPts val="3915"/>
              </a:lnSpc>
              <a:buFont typeface="Wingdings" panose="05000000000000000000" charset="0"/>
              <a:buChar char="Ø"/>
            </a:pPr>
            <a:r>
              <a:rPr lang="en-US" sz="3130" b="1" dirty="0">
                <a:solidFill>
                  <a:srgbClr val="403C4E"/>
                </a:solidFill>
                <a:latin typeface="Javanese Text" panose="02000000000000000000" charset="0"/>
                <a:ea typeface="Merriweather" pitchFamily="34" charset="-122"/>
                <a:cs typeface="Javanese Text" panose="02000000000000000000" charset="0"/>
              </a:rPr>
              <a:t>Authentication</a:t>
            </a:r>
            <a:endParaRPr lang="en-US" sz="3130" b="1" dirty="0">
              <a:solidFill>
                <a:srgbClr val="403C4E"/>
              </a:solidFill>
              <a:latin typeface="Javanese Text" panose="02000000000000000000" charset="0"/>
              <a:ea typeface="Merriweather" pitchFamily="34" charset="-122"/>
              <a:cs typeface="Javanese Text" panose="02000000000000000000" charset="0"/>
            </a:endParaRPr>
          </a:p>
          <a:p>
            <a:pPr marL="0" indent="0">
              <a:lnSpc>
                <a:spcPts val="3915"/>
              </a:lnSpc>
              <a:buNone/>
            </a:pPr>
            <a:endParaRPr lang="en-US" sz="3130" b="1" dirty="0">
              <a:solidFill>
                <a:srgbClr val="403C4E"/>
              </a:solidFill>
              <a:latin typeface="Javanese Text" panose="02000000000000000000" charset="0"/>
              <a:ea typeface="Merriweather" pitchFamily="34" charset="-122"/>
              <a:cs typeface="Javanese Text" panose="02000000000000000000" charset="0"/>
            </a:endParaRPr>
          </a:p>
          <a:p>
            <a:pPr marL="457200" indent="-457200">
              <a:lnSpc>
                <a:spcPts val="3915"/>
              </a:lnSpc>
              <a:buFont typeface="Wingdings" panose="05000000000000000000" charset="0"/>
              <a:buChar char="Ø"/>
            </a:pPr>
            <a:r>
              <a:rPr lang="en-US" sz="3130" b="1" dirty="0">
                <a:solidFill>
                  <a:srgbClr val="403C4E"/>
                </a:solidFill>
                <a:latin typeface="Javanese Text" panose="02000000000000000000" charset="0"/>
                <a:ea typeface="Merriweather" pitchFamily="34" charset="-122"/>
                <a:cs typeface="Javanese Text" panose="02000000000000000000" charset="0"/>
              </a:rPr>
              <a:t>Non-Repudiation</a:t>
            </a:r>
            <a:endParaRPr lang="en-US" sz="3130" b="1" dirty="0">
              <a:solidFill>
                <a:srgbClr val="403C4E"/>
              </a:solidFill>
              <a:latin typeface="Javanese Text" panose="02000000000000000000" charset="0"/>
              <a:ea typeface="Merriweather" pitchFamily="34" charset="-122"/>
              <a:cs typeface="Javanese Text" panose="02000000000000000000" charset="0"/>
            </a:endParaRPr>
          </a:p>
          <a:p>
            <a:pPr marL="0" indent="0">
              <a:lnSpc>
                <a:spcPts val="3915"/>
              </a:lnSpc>
              <a:buNone/>
            </a:pPr>
            <a:endParaRPr lang="en-US" sz="3130" dirty="0">
              <a:latin typeface="Javanese Text" panose="02000000000000000000" charset="0"/>
              <a:cs typeface="Javanese Text" panose="02000000000000000000" charset="0"/>
            </a:endParaRPr>
          </a:p>
          <a:p>
            <a:pPr marL="0" indent="0">
              <a:lnSpc>
                <a:spcPts val="3915"/>
              </a:lnSpc>
              <a:buNone/>
            </a:pPr>
            <a:endParaRPr lang="en-US" sz="3130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428196" y="2232541"/>
            <a:ext cx="1987748" cy="24848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indent="0">
              <a:lnSpc>
                <a:spcPts val="1955"/>
              </a:lnSpc>
              <a:buFont typeface="Arial" panose="020B0604020202020204" pitchFamily="34" charset="0"/>
              <a:buNone/>
            </a:pPr>
            <a:endParaRPr lang="en-US" sz="2400" b="1" dirty="0">
              <a:solidFill>
                <a:srgbClr val="000000"/>
              </a:solidFill>
              <a:latin typeface="Javanese Text" panose="02000000000000000000" charset="0"/>
              <a:ea typeface="Merriweather" pitchFamily="34" charset="-122"/>
              <a:cs typeface="Javanese Text" panose="02000000000000000000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8428196" y="2576393"/>
            <a:ext cx="5605939" cy="5088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005"/>
              </a:lnSpc>
              <a:buNone/>
            </a:pPr>
            <a:r>
              <a:rPr lang="en-US" sz="2000" dirty="0">
                <a:latin typeface="Javanese Text" panose="02000000000000000000" charset="0"/>
                <a:cs typeface="Javanese Text" panose="02000000000000000000" charset="0"/>
              </a:rPr>
              <a:t> </a:t>
            </a:r>
            <a:endParaRPr lang="en-US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8428355" y="2985135"/>
            <a:ext cx="1987550" cy="72136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indent="0">
              <a:lnSpc>
                <a:spcPts val="1955"/>
              </a:lnSpc>
              <a:buFont typeface="Arial" panose="020B0604020202020204" pitchFamily="34" charset="0"/>
              <a:buNone/>
            </a:pPr>
            <a:endParaRPr lang="en-US" sz="2400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8428355" y="3439160"/>
            <a:ext cx="5605780" cy="679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005"/>
              </a:lnSpc>
              <a:buNone/>
            </a:pPr>
            <a:endParaRPr lang="en-US" sz="2000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8428355" y="4213860"/>
            <a:ext cx="1987550" cy="6477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indent="0">
              <a:lnSpc>
                <a:spcPts val="1955"/>
              </a:lnSpc>
              <a:buFont typeface="Arial" panose="020B0604020202020204" pitchFamily="34" charset="0"/>
              <a:buNone/>
            </a:pPr>
            <a:endParaRPr lang="en-US" sz="2400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sp>
        <p:nvSpPr>
          <p:cNvPr id="17" name="Text 13"/>
          <p:cNvSpPr/>
          <p:nvPr/>
        </p:nvSpPr>
        <p:spPr>
          <a:xfrm>
            <a:off x="8411210" y="4618355"/>
            <a:ext cx="5605780" cy="94043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005"/>
              </a:lnSpc>
              <a:buNone/>
            </a:pPr>
            <a:endParaRPr lang="en-US" sz="2000" dirty="0">
              <a:solidFill>
                <a:srgbClr val="000000"/>
              </a:solidFill>
              <a:latin typeface="Javanese Text" panose="02000000000000000000" charset="0"/>
              <a:ea typeface="Open Sans" pitchFamily="34" charset="-122"/>
              <a:cs typeface="Javanese Text" panose="02000000000000000000" charset="0"/>
            </a:endParaRPr>
          </a:p>
        </p:txBody>
      </p:sp>
      <p:sp>
        <p:nvSpPr>
          <p:cNvPr id="21" name="Text 17"/>
          <p:cNvSpPr/>
          <p:nvPr/>
        </p:nvSpPr>
        <p:spPr>
          <a:xfrm>
            <a:off x="8455025" y="6067425"/>
            <a:ext cx="5579110" cy="84328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005"/>
              </a:lnSpc>
              <a:buNone/>
            </a:pPr>
            <a:endParaRPr lang="en-US" dirty="0">
              <a:solidFill>
                <a:srgbClr val="000000"/>
              </a:solidFill>
              <a:latin typeface="Javanese Text" panose="02000000000000000000" charset="0"/>
              <a:ea typeface="Open Sans" pitchFamily="34" charset="-122"/>
              <a:cs typeface="Javanese Text" panose="020000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18415"/>
            <a:ext cx="14630400" cy="8229600"/>
          </a:xfrm>
          <a:prstGeom prst="rect">
            <a:avLst/>
          </a:prstGeom>
          <a:solidFill>
            <a:srgbClr val="FFAD94">
              <a:alpha val="85000"/>
            </a:srgbClr>
          </a:solidFill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AD94"/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effectLst>
            <a:outerShdw blurRad="254000" dist="38100" dir="2700000" sx="38000" sy="38000" algn="tl" rotWithShape="0">
              <a:prstClr val="black">
                <a:alpha val="100000"/>
              </a:prstClr>
            </a:outerShdw>
          </a:effectLst>
        </p:spPr>
      </p:pic>
      <p:sp>
        <p:nvSpPr>
          <p:cNvPr id="6" name="Text 2"/>
          <p:cNvSpPr/>
          <p:nvPr/>
        </p:nvSpPr>
        <p:spPr>
          <a:xfrm>
            <a:off x="812840" y="2089904"/>
            <a:ext cx="5785961" cy="67722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335"/>
              </a:lnSpc>
              <a:buNone/>
            </a:pPr>
            <a:r>
              <a:rPr lang="en-US" sz="4265" b="1" dirty="0">
                <a:solidFill>
                  <a:srgbClr val="403C4E"/>
                </a:solidFill>
                <a:latin typeface="Javanese Text" panose="02000000000000000000" charset="0"/>
                <a:ea typeface="Merriweather" pitchFamily="34" charset="-122"/>
                <a:cs typeface="Javanese Text" panose="02000000000000000000" charset="0"/>
              </a:rPr>
              <a:t>The Key Components</a:t>
            </a:r>
            <a:endParaRPr lang="en-US" sz="4265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812840" y="3308866"/>
            <a:ext cx="2709267" cy="33873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65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Javanese Text" panose="02000000000000000000" charset="0"/>
                <a:ea typeface="Merriweather" pitchFamily="34" charset="-122"/>
                <a:cs typeface="Javanese Text" panose="02000000000000000000" charset="0"/>
              </a:rPr>
              <a:t>Public Key</a:t>
            </a:r>
            <a:endParaRPr lang="en-US" sz="2800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12840" y="3864293"/>
            <a:ext cx="3981926" cy="17335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Javanese Text" panose="02000000000000000000" charset="0"/>
                <a:ea typeface="Open Sans" pitchFamily="34" charset="-122"/>
                <a:cs typeface="Javanese Text" panose="02000000000000000000" charset="0"/>
              </a:rPr>
              <a:t>The public key is made available to all those who receive the signed messages from the signer. It is used to verify the received message by decrypting the digital signature.</a:t>
            </a:r>
            <a:endParaRPr lang="en-US" sz="2000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331023" y="3308866"/>
            <a:ext cx="2709267" cy="33873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65"/>
              </a:lnSpc>
              <a:buNone/>
            </a:pPr>
            <a:r>
              <a:rPr lang="en-US" sz="2800" b="1" dirty="0">
                <a:solidFill>
                  <a:srgbClr val="403C4E"/>
                </a:solidFill>
                <a:latin typeface="Javanese Text" panose="02000000000000000000" charset="0"/>
                <a:ea typeface="Merriweather" pitchFamily="34" charset="-122"/>
                <a:cs typeface="Javanese Text" panose="02000000000000000000" charset="0"/>
              </a:rPr>
              <a:t>Private Key</a:t>
            </a:r>
            <a:endParaRPr lang="en-US" sz="2800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5331023" y="3864293"/>
            <a:ext cx="3981926" cy="138684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Javanese Text" panose="02000000000000000000" charset="0"/>
                <a:ea typeface="Open Sans" pitchFamily="34" charset="-122"/>
                <a:cs typeface="Javanese Text" panose="02000000000000000000" charset="0"/>
              </a:rPr>
              <a:t>The private key is accessible only to the signer and is used to generate the digital signature, which is then attached to the message.</a:t>
            </a:r>
            <a:endParaRPr lang="en-US" sz="2400" dirty="0">
              <a:solidFill>
                <a:srgbClr val="000000"/>
              </a:solidFill>
              <a:latin typeface="Javanese Text" panose="02000000000000000000" charset="0"/>
              <a:ea typeface="Open Sans" pitchFamily="34" charset="-122"/>
              <a:cs typeface="Javanese Text" panose="02000000000000000000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9849207" y="3308866"/>
            <a:ext cx="3787854" cy="33873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2665"/>
              </a:lnSpc>
              <a:buNone/>
            </a:pPr>
            <a:r>
              <a:rPr lang="en-US" sz="2400" b="1" dirty="0">
                <a:solidFill>
                  <a:srgbClr val="403C4E"/>
                </a:solidFill>
                <a:latin typeface="Javanese Text" panose="02000000000000000000" charset="0"/>
                <a:ea typeface="Merriweather" pitchFamily="34" charset="-122"/>
                <a:cs typeface="Javanese Text" panose="02000000000000000000" charset="0"/>
              </a:rPr>
              <a:t>Digital Signature Certificate</a:t>
            </a:r>
            <a:endParaRPr lang="en-US" sz="2400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9849207" y="3864293"/>
            <a:ext cx="3981926" cy="208026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>
              <a:lnSpc>
                <a:spcPts val="273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Javanese Text" panose="02000000000000000000" charset="0"/>
                <a:ea typeface="Open Sans" pitchFamily="34" charset="-122"/>
                <a:cs typeface="Javanese Text" panose="02000000000000000000" charset="0"/>
              </a:rPr>
              <a:t>The digital signature certificate is issued by a trusted third-party entity, which allows the recipient of a message to prove that the message was indeed sent by the subscriber of the key pair.</a:t>
            </a:r>
            <a:endParaRPr lang="en-US" sz="2400" dirty="0">
              <a:latin typeface="Javanese Text" panose="02000000000000000000" charset="0"/>
              <a:cs typeface="Javanese Text" panose="020000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885" y="2354580"/>
            <a:ext cx="10153650" cy="5052060"/>
          </a:xfrm>
          <a:prstGeom prst="rect">
            <a:avLst/>
          </a:prstGeom>
          <a:effectLst>
            <a:innerShdw blurRad="63500" dist="50800" dir="8100000">
              <a:prstClr val="black">
                <a:alpha val="50000"/>
              </a:prstClr>
            </a:innerShdw>
          </a:effectLst>
        </p:spPr>
      </p:pic>
      <p:sp>
        <p:nvSpPr>
          <p:cNvPr id="3" name="Pentagon 2"/>
          <p:cNvSpPr/>
          <p:nvPr/>
        </p:nvSpPr>
        <p:spPr>
          <a:xfrm>
            <a:off x="0" y="0"/>
            <a:ext cx="7600950" cy="1333500"/>
          </a:xfrm>
          <a:prstGeom prst="homePlat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4400" b="1">
                <a:solidFill>
                  <a:schemeClr val="tx1"/>
                </a:solidFill>
                <a:latin typeface="Javanese Text" panose="02000000000000000000" charset="0"/>
                <a:cs typeface="Javanese Text" panose="02000000000000000000" charset="0"/>
              </a:rPr>
              <a:t>How Digital Signature Work</a:t>
            </a:r>
            <a:endParaRPr lang="en-US" sz="4400" b="1">
              <a:solidFill>
                <a:schemeClr val="tx1"/>
              </a:solidFill>
              <a:latin typeface="Javanese Text" panose="02000000000000000000" charset="0"/>
              <a:cs typeface="Javanese Text" panose="02000000000000000000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3792101" y="5388213"/>
            <a:ext cx="369332" cy="369332"/>
          </a:xfrm>
          <a:prstGeom prst="roundRect">
            <a:avLst>
              <a:gd name="adj" fmla="val 20001"/>
            </a:avLst>
          </a:prstGeom>
          <a:solidFill>
            <a:srgbClr val="FFAD94"/>
          </a:solidFill>
          <a:ln w="7620">
            <a:solidFill>
              <a:srgbClr val="E5937A"/>
            </a:solidFill>
            <a:prstDash val="solid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AD94">
              <a:alpha val="85000"/>
            </a:srgbClr>
          </a:solidFill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AD94"/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37260" y="469900"/>
            <a:ext cx="6725285" cy="53340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4400" b="1" i="1" dirty="0">
                <a:solidFill>
                  <a:schemeClr val="tx1"/>
                </a:solidFill>
                <a:latin typeface="Javanese Text" panose="02000000000000000000" charset="0"/>
                <a:ea typeface="Merriweather" pitchFamily="34" charset="-122"/>
                <a:cs typeface="Javanese Text" panose="02000000000000000000" charset="0"/>
              </a:rPr>
              <a:t>Potential Drawbacks</a:t>
            </a:r>
            <a:endParaRPr lang="en-US" sz="4400" b="1" i="1" dirty="0">
              <a:solidFill>
                <a:schemeClr val="tx1"/>
              </a:solidFill>
              <a:latin typeface="Javanese Text" panose="02000000000000000000" charset="0"/>
              <a:ea typeface="Merriweather" pitchFamily="34" charset="-122"/>
              <a:cs typeface="Javanese Text" panose="02000000000000000000" charset="0"/>
            </a:endParaRPr>
          </a:p>
          <a:p>
            <a:pPr marL="0" indent="0">
              <a:lnSpc>
                <a:spcPts val="4200"/>
              </a:lnSpc>
              <a:buNone/>
            </a:pPr>
            <a:endParaRPr lang="en-US" sz="3600" dirty="0">
              <a:latin typeface="Javanese Text" panose="02000000000000000000" charset="0"/>
              <a:cs typeface="Javanese Text" panose="02000000000000000000" charset="0"/>
            </a:endParaRPr>
          </a:p>
          <a:p>
            <a:pPr marL="0" indent="0">
              <a:lnSpc>
                <a:spcPts val="4200"/>
              </a:lnSpc>
              <a:buNone/>
            </a:pPr>
            <a:endParaRPr lang="en-US" sz="3600" dirty="0">
              <a:latin typeface="Javanese Text" panose="02000000000000000000" charset="0"/>
              <a:cs typeface="Javanese Text" panose="02000000000000000000" charset="0"/>
            </a:endParaRPr>
          </a:p>
          <a:p>
            <a:pPr marL="0" indent="0">
              <a:lnSpc>
                <a:spcPts val="4200"/>
              </a:lnSpc>
              <a:buNone/>
            </a:pPr>
            <a:endParaRPr lang="en-US" sz="3600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120" y="1470025"/>
            <a:ext cx="3155950" cy="187452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042285" y="3596640"/>
            <a:ext cx="3425190" cy="51308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Javanese Text" panose="02000000000000000000" charset="0"/>
                <a:ea typeface="Merriweather" pitchFamily="34" charset="-122"/>
                <a:cs typeface="Javanese Text" panose="02000000000000000000" charset="0"/>
              </a:rPr>
              <a:t>Technology Challenges</a:t>
            </a:r>
            <a:endParaRPr lang="en-US" sz="2800" b="1" dirty="0">
              <a:solidFill>
                <a:srgbClr val="000000"/>
              </a:solidFill>
              <a:latin typeface="Javanese Text" panose="02000000000000000000" charset="0"/>
              <a:ea typeface="Merriweather" pitchFamily="34" charset="-122"/>
              <a:cs typeface="Javanese Text" panose="02000000000000000000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957195" y="3297555"/>
            <a:ext cx="4001770" cy="8191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2150"/>
              </a:lnSpc>
              <a:buNone/>
            </a:pPr>
            <a:endParaRPr lang="en-US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330" y="1529715"/>
            <a:ext cx="2831465" cy="176784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339455" y="3582035"/>
            <a:ext cx="2133600" cy="56515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Javanese Text" panose="02000000000000000000" charset="0"/>
                <a:ea typeface="Merriweather" pitchFamily="34" charset="-122"/>
                <a:cs typeface="Javanese Text" panose="02000000000000000000" charset="0"/>
              </a:rPr>
              <a:t>Security Concerns</a:t>
            </a:r>
            <a:endParaRPr lang="en-US" sz="2800" b="1" dirty="0">
              <a:solidFill>
                <a:srgbClr val="000000"/>
              </a:solidFill>
              <a:latin typeface="Javanese Text" panose="02000000000000000000" charset="0"/>
              <a:ea typeface="Merriweather" pitchFamily="34" charset="-122"/>
              <a:cs typeface="Javanese Text" panose="02000000000000000000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443192" y="3297555"/>
            <a:ext cx="3925610" cy="8193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2150"/>
              </a:lnSpc>
              <a:buNone/>
            </a:pPr>
            <a:endParaRPr lang="en-US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0565" y="4629150"/>
            <a:ext cx="3151505" cy="156654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3342640" y="6564630"/>
            <a:ext cx="2948940" cy="62738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Javanese Text" panose="02000000000000000000" charset="0"/>
                <a:ea typeface="Merriweather" pitchFamily="34" charset="-122"/>
                <a:cs typeface="Javanese Text" panose="02000000000000000000" charset="0"/>
              </a:rPr>
              <a:t>Usability Barriers</a:t>
            </a:r>
            <a:endParaRPr lang="en-US" sz="2800" b="1" dirty="0">
              <a:solidFill>
                <a:srgbClr val="000000"/>
              </a:solidFill>
              <a:latin typeface="Javanese Text" panose="02000000000000000000" charset="0"/>
              <a:ea typeface="Merriweather" pitchFamily="34" charset="-122"/>
              <a:cs typeface="Javanese Text" panose="02000000000000000000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3261598" y="6666905"/>
            <a:ext cx="3925610" cy="8193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2150"/>
              </a:lnSpc>
              <a:buNone/>
            </a:pPr>
            <a:endParaRPr lang="en-US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28330" y="4629150"/>
            <a:ext cx="3132455" cy="164592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8339455" y="6564630"/>
            <a:ext cx="2677160" cy="45529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Javanese Text" panose="02000000000000000000" charset="0"/>
                <a:ea typeface="Merriweather" pitchFamily="34" charset="-122"/>
                <a:cs typeface="Javanese Text" panose="02000000000000000000" charset="0"/>
              </a:rPr>
              <a:t>Long-term Security</a:t>
            </a:r>
            <a:endParaRPr lang="en-US" sz="2800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7443470" y="6666865"/>
            <a:ext cx="4505325" cy="106108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2150"/>
              </a:lnSpc>
              <a:buNone/>
            </a:pPr>
            <a:endParaRPr lang="en-US" dirty="0">
              <a:latin typeface="Javanese Text" panose="02000000000000000000" charset="0"/>
              <a:cs typeface="Javanese Text" panose="020000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18415"/>
            <a:ext cx="14630400" cy="8230433"/>
          </a:xfrm>
          <a:prstGeom prst="rect">
            <a:avLst/>
          </a:prstGeom>
          <a:solidFill>
            <a:srgbClr val="FFAD94">
              <a:alpha val="85000"/>
            </a:srgbClr>
          </a:solidFill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433"/>
          </a:xfrm>
          <a:prstGeom prst="rect">
            <a:avLst/>
          </a:prstGeom>
          <a:solidFill>
            <a:srgbClr val="FFAD94"/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35"/>
            <a:ext cx="14630400" cy="823043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81570" y="605909"/>
            <a:ext cx="6722983" cy="688538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20"/>
              </a:lnSpc>
              <a:buNone/>
            </a:pPr>
            <a:r>
              <a:rPr lang="en-US" sz="4400" b="1" i="1" dirty="0">
                <a:solidFill>
                  <a:schemeClr val="tx1"/>
                </a:solidFill>
                <a:latin typeface="Javanese Text" panose="02000000000000000000" charset="0"/>
                <a:ea typeface="Merriweather" pitchFamily="34" charset="-122"/>
                <a:cs typeface="Javanese Text" panose="02000000000000000000" charset="0"/>
              </a:rPr>
              <a:t>Specialized Applications</a:t>
            </a:r>
            <a:endParaRPr lang="en-US" sz="4400" b="1" i="1" dirty="0">
              <a:solidFill>
                <a:schemeClr val="tx1"/>
              </a:solidFill>
              <a:latin typeface="Javanese Text" panose="02000000000000000000" charset="0"/>
              <a:ea typeface="Merriweather" pitchFamily="34" charset="-122"/>
              <a:cs typeface="Javanese Text" panose="02000000000000000000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570" y="1624965"/>
            <a:ext cx="5068253" cy="31324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238381" y="5032772"/>
            <a:ext cx="2754511" cy="34432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1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Javanese Text" panose="02000000000000000000" charset="0"/>
                <a:ea typeface="Merriweather" pitchFamily="34" charset="-122"/>
                <a:cs typeface="Javanese Text" panose="02000000000000000000" charset="0"/>
              </a:rPr>
              <a:t>Blind Signatures</a:t>
            </a:r>
            <a:endParaRPr lang="en-US" sz="2400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081530" y="5509260"/>
            <a:ext cx="5069205" cy="218694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2775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Javanese Text" panose="02000000000000000000" charset="0"/>
                <a:ea typeface="Open Sans" pitchFamily="34" charset="-122"/>
                <a:cs typeface="Javanese Text" panose="02000000000000000000" charset="0"/>
              </a:rPr>
              <a:t>Blind signatures are a specialized form of digital signature that allows a signer to sign a message without knowing its content, often used in privacy-sensitive applications like anonymous voting and digital cash systems.</a:t>
            </a:r>
            <a:endParaRPr lang="en-US" sz="2000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340" y="1624965"/>
            <a:ext cx="5068372" cy="31324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637270" y="5032772"/>
            <a:ext cx="2754511" cy="344329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1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Javanese Text" panose="02000000000000000000" charset="0"/>
                <a:ea typeface="Merriweather" pitchFamily="34" charset="-122"/>
                <a:cs typeface="Javanese Text" panose="02000000000000000000" charset="0"/>
              </a:rPr>
              <a:t>ISDN Networks</a:t>
            </a:r>
            <a:endParaRPr lang="en-US" sz="2400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480340" y="5509260"/>
            <a:ext cx="5068372" cy="2115264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2775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Javanese Text" panose="02000000000000000000" charset="0"/>
                <a:ea typeface="Open Sans" pitchFamily="34" charset="-122"/>
                <a:cs typeface="Javanese Text" panose="02000000000000000000" charset="0"/>
              </a:rPr>
              <a:t>In telecommunications, digital signatures can be used in ISDN networks to authenticate and secure data transmission between network endpoints, ensuring the integrity and confidentiality of voice, video, and data communication.</a:t>
            </a:r>
            <a:endParaRPr lang="en-US" sz="2000" dirty="0">
              <a:latin typeface="Javanese Text" panose="02000000000000000000" charset="0"/>
              <a:cs typeface="Javanese Text" panose="02000000000000000000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AD94">
              <a:alpha val="85000"/>
            </a:srgbClr>
          </a:solidFill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AD94"/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effectLst>
            <a:outerShdw blurRad="50800" dir="5400000" algn="ctr" rotWithShape="0">
              <a:srgbClr val="000000">
                <a:alpha val="43000"/>
              </a:srgbClr>
            </a:outerShdw>
          </a:effectLst>
        </p:spPr>
      </p:pic>
      <p:sp>
        <p:nvSpPr>
          <p:cNvPr id="6" name="Text 2"/>
          <p:cNvSpPr/>
          <p:nvPr/>
        </p:nvSpPr>
        <p:spPr>
          <a:xfrm>
            <a:off x="1980565" y="1254760"/>
            <a:ext cx="9429115" cy="69469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5470"/>
              </a:lnSpc>
              <a:buNone/>
            </a:pPr>
            <a:r>
              <a:rPr lang="en-US" sz="4800" b="1" i="1" dirty="0">
                <a:solidFill>
                  <a:schemeClr val="tx1"/>
                </a:solidFill>
                <a:latin typeface="Javanese Text" panose="02000000000000000000" charset="0"/>
                <a:ea typeface="Merriweather" pitchFamily="34" charset="-122"/>
                <a:cs typeface="Javanese Text" panose="02000000000000000000" charset="0"/>
              </a:rPr>
              <a:t>Applications of Digital Signatures</a:t>
            </a:r>
            <a:endParaRPr lang="en-US" sz="4800" b="1" i="1" dirty="0">
              <a:solidFill>
                <a:schemeClr val="tx1"/>
              </a:solidFill>
              <a:latin typeface="Javanese Text" panose="02000000000000000000" charset="0"/>
              <a:ea typeface="Merriweather" pitchFamily="34" charset="-122"/>
              <a:cs typeface="Javanese Text" panose="02000000000000000000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138" y="2282190"/>
            <a:ext cx="444341" cy="4443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37993" y="2948702"/>
            <a:ext cx="238863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00000"/>
                </a:solidFill>
                <a:latin typeface="Javanese Text" panose="02000000000000000000" charset="0"/>
                <a:ea typeface="Merriweather" pitchFamily="34" charset="-122"/>
                <a:cs typeface="Javanese Text" panose="02000000000000000000" charset="0"/>
              </a:rPr>
              <a:t>Electronic Mai</a:t>
            </a:r>
            <a:r>
              <a:rPr lang="en-US" sz="2185" b="1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</a:t>
            </a:r>
            <a:endParaRPr lang="en-US" sz="2185" dirty="0"/>
          </a:p>
        </p:txBody>
      </p:sp>
      <p:sp>
        <p:nvSpPr>
          <p:cNvPr id="9" name="Text 4"/>
          <p:cNvSpPr/>
          <p:nvPr/>
        </p:nvSpPr>
        <p:spPr>
          <a:xfrm>
            <a:off x="2037715" y="3429000"/>
            <a:ext cx="2381885" cy="402082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Javanese Text" panose="02000000000000000000" charset="0"/>
                <a:ea typeface="Open Sans" pitchFamily="34" charset="-122"/>
                <a:cs typeface="Javanese Text" panose="02000000000000000000" charset="0"/>
              </a:rPr>
              <a:t> Ensure the authenticity and integrity </a:t>
            </a:r>
            <a:endParaRPr lang="en-US" sz="2000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2026" y="2282190"/>
            <a:ext cx="444341" cy="4443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759881" y="2948702"/>
            <a:ext cx="2388632" cy="347186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00000"/>
                </a:solidFill>
                <a:latin typeface="Javanese Text" panose="02000000000000000000" charset="0"/>
                <a:ea typeface="Merriweather" pitchFamily="34" charset="-122"/>
                <a:cs typeface="Javanese Text" panose="02000000000000000000" charset="0"/>
              </a:rPr>
              <a:t>Data Storage</a:t>
            </a:r>
            <a:endParaRPr lang="en-US" sz="2185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4759960" y="3429000"/>
            <a:ext cx="2329815" cy="396557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Javanese Text" panose="02000000000000000000" charset="0"/>
                <a:ea typeface="Open Sans" pitchFamily="34" charset="-122"/>
                <a:cs typeface="Javanese Text" panose="02000000000000000000" charset="0"/>
              </a:rPr>
              <a:t> Databases, cloud storage, and file systems</a:t>
            </a:r>
            <a:endParaRPr lang="en-US" sz="2000" dirty="0">
              <a:solidFill>
                <a:srgbClr val="000000"/>
              </a:solidFill>
              <a:latin typeface="Javanese Text" panose="02000000000000000000" charset="0"/>
              <a:ea typeface="Open Sans" pitchFamily="34" charset="-122"/>
              <a:cs typeface="Javanese Text" panose="02000000000000000000" charset="0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Javanese Text" panose="02000000000000000000" charset="0"/>
                <a:ea typeface="Open Sans" pitchFamily="34" charset="-122"/>
                <a:cs typeface="Javanese Text" panose="02000000000000000000" charset="0"/>
              </a:rPr>
              <a:t>integrity of data.</a:t>
            </a:r>
            <a:endParaRPr lang="en-US" sz="2000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3914" y="2282190"/>
            <a:ext cx="444341" cy="44434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81768" y="2948702"/>
            <a:ext cx="2388632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2735"/>
              </a:lnSpc>
              <a:buNone/>
            </a:pPr>
            <a:r>
              <a:rPr lang="en-US" sz="2185" b="1" dirty="0">
                <a:solidFill>
                  <a:srgbClr val="000000"/>
                </a:solidFill>
                <a:latin typeface="Javanese Text" panose="02000000000000000000" charset="0"/>
                <a:ea typeface="Merriweather" pitchFamily="34" charset="-122"/>
                <a:cs typeface="Javanese Text" panose="02000000000000000000" charset="0"/>
              </a:rPr>
              <a:t>Software Distribution</a:t>
            </a:r>
            <a:endParaRPr lang="en-US" sz="2185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7481570" y="3776345"/>
            <a:ext cx="2486660" cy="431609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Javanese Text" panose="02000000000000000000" charset="0"/>
                <a:ea typeface="Open Sans" pitchFamily="34" charset="-122"/>
                <a:cs typeface="Javanese Text" panose="02000000000000000000" charset="0"/>
              </a:rPr>
              <a:t>Authenticity </a:t>
            </a:r>
            <a:endParaRPr lang="en-US" sz="2000" dirty="0">
              <a:solidFill>
                <a:srgbClr val="000000"/>
              </a:solidFill>
              <a:latin typeface="Javanese Text" panose="02000000000000000000" charset="0"/>
              <a:ea typeface="Open Sans" pitchFamily="34" charset="-122"/>
              <a:cs typeface="Javanese Text" panose="02000000000000000000" charset="0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Javanese Text" panose="02000000000000000000" charset="0"/>
                <a:ea typeface="Open Sans" pitchFamily="34" charset="-122"/>
                <a:cs typeface="Javanese Text" panose="02000000000000000000" charset="0"/>
              </a:rPr>
              <a:t>integrity</a:t>
            </a:r>
            <a:endParaRPr lang="en-US" sz="2000" dirty="0">
              <a:solidFill>
                <a:srgbClr val="000000"/>
              </a:solidFill>
              <a:latin typeface="Javanese Text" panose="02000000000000000000" charset="0"/>
              <a:ea typeface="Open Sans" pitchFamily="34" charset="-122"/>
              <a:cs typeface="Javanese Text" panose="02000000000000000000" charset="0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latin typeface="Javanese Text" panose="02000000000000000000" charset="0"/>
                <a:ea typeface="Open Sans" pitchFamily="34" charset="-122"/>
                <a:cs typeface="Javanese Text" panose="02000000000000000000" charset="0"/>
              </a:rPr>
              <a:t>protection</a:t>
            </a:r>
            <a:endParaRPr lang="en-US" sz="2000" dirty="0">
              <a:solidFill>
                <a:srgbClr val="000000"/>
              </a:solidFill>
              <a:latin typeface="Javanese Text" panose="02000000000000000000" charset="0"/>
              <a:ea typeface="Open Sans" pitchFamily="34" charset="-122"/>
              <a:cs typeface="Javanese Text" panose="02000000000000000000" charset="0"/>
            </a:endParaRPr>
          </a:p>
          <a:p>
            <a:pPr marL="342900" indent="-342900" algn="l">
              <a:lnSpc>
                <a:spcPts val="28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sp>
        <p:nvSpPr>
          <p:cNvPr id="17" name="Text 9"/>
          <p:cNvSpPr/>
          <p:nvPr/>
        </p:nvSpPr>
        <p:spPr>
          <a:xfrm>
            <a:off x="10203656" y="2948702"/>
            <a:ext cx="2388751" cy="69437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lnSpc>
                <a:spcPts val="2735"/>
              </a:lnSpc>
              <a:buNone/>
            </a:pPr>
            <a:endParaRPr lang="en-US" sz="2185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10222865" y="3776345"/>
            <a:ext cx="2388870" cy="3747135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indent="0" algn="l">
              <a:lnSpc>
                <a:spcPts val="2800"/>
              </a:lnSpc>
              <a:buFont typeface="Arial" panose="020B0604020202020204" pitchFamily="34" charset="0"/>
              <a:buNone/>
            </a:pPr>
            <a:endParaRPr lang="en-US" sz="2000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12820650" y="-47625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0" y="0"/>
            <a:ext cx="14630400" cy="10103406"/>
          </a:xfrm>
          <a:prstGeom prst="rect">
            <a:avLst/>
          </a:prstGeom>
          <a:solidFill>
            <a:srgbClr val="FFAD94">
              <a:alpha val="85000"/>
            </a:srgbClr>
          </a:solidFill>
        </p:spPr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10103406"/>
          </a:xfrm>
          <a:prstGeom prst="rect">
            <a:avLst/>
          </a:prstGeom>
          <a:solidFill>
            <a:srgbClr val="FFAD94"/>
          </a:solidFill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10103406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510" y="427355"/>
            <a:ext cx="13602970" cy="368681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3621405" y="4326890"/>
            <a:ext cx="6236335" cy="90233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>
              <a:lnSpc>
                <a:spcPts val="3825"/>
              </a:lnSpc>
              <a:buNone/>
            </a:pPr>
            <a:r>
              <a:rPr lang="en-US" sz="4400" b="1" i="1" dirty="0">
                <a:solidFill>
                  <a:schemeClr val="tx1"/>
                </a:solidFill>
                <a:latin typeface="Javanese Text" panose="02000000000000000000" charset="0"/>
                <a:ea typeface="Merriweather" pitchFamily="34" charset="-122"/>
                <a:cs typeface="Javanese Text" panose="02000000000000000000" charset="0"/>
              </a:rPr>
              <a:t>The Future of Digital Signatures</a:t>
            </a:r>
            <a:endParaRPr lang="en-US" sz="4400" b="1" i="1" dirty="0">
              <a:solidFill>
                <a:srgbClr val="403C4E"/>
              </a:solidFill>
              <a:latin typeface="Javanese Text" panose="02000000000000000000" charset="0"/>
              <a:ea typeface="Merriweather" pitchFamily="34" charset="-122"/>
              <a:cs typeface="Javanese Text" panose="02000000000000000000" charset="0"/>
            </a:endParaRPr>
          </a:p>
        </p:txBody>
      </p:sp>
      <p:sp>
        <p:nvSpPr>
          <p:cNvPr id="8" name="Shape 3"/>
          <p:cNvSpPr/>
          <p:nvPr/>
        </p:nvSpPr>
        <p:spPr>
          <a:xfrm>
            <a:off x="7299722" y="5237917"/>
            <a:ext cx="31075" cy="4437817"/>
          </a:xfrm>
          <a:prstGeom prst="roundRect">
            <a:avLst>
              <a:gd name="adj" fmla="val 225238"/>
            </a:avLst>
          </a:prstGeom>
          <a:solidFill>
            <a:srgbClr val="E5BEB2"/>
          </a:solidFill>
        </p:spPr>
      </p:sp>
      <p:sp>
        <p:nvSpPr>
          <p:cNvPr id="9" name="Shape 4"/>
          <p:cNvSpPr/>
          <p:nvPr/>
        </p:nvSpPr>
        <p:spPr>
          <a:xfrm>
            <a:off x="6595884" y="5518725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595567"/>
          </a:solidFill>
        </p:spPr>
      </p:sp>
      <p:sp>
        <p:nvSpPr>
          <p:cNvPr id="10" name="Shape 5"/>
          <p:cNvSpPr/>
          <p:nvPr/>
        </p:nvSpPr>
        <p:spPr>
          <a:xfrm>
            <a:off x="7140238" y="5359360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403C4E"/>
          </a:solidFill>
          <a:ln w="7620">
            <a:solidFill>
              <a:srgbClr val="595567"/>
            </a:solidFill>
            <a:prstDash val="solid"/>
          </a:ln>
        </p:spPr>
      </p:sp>
      <p:sp>
        <p:nvSpPr>
          <p:cNvPr id="11" name="Text 6"/>
          <p:cNvSpPr/>
          <p:nvPr/>
        </p:nvSpPr>
        <p:spPr>
          <a:xfrm>
            <a:off x="7261681" y="5388412"/>
            <a:ext cx="106918" cy="29170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1835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835" dirty="0"/>
          </a:p>
        </p:txBody>
      </p:sp>
      <p:sp>
        <p:nvSpPr>
          <p:cNvPr id="12" name="Text 7"/>
          <p:cNvSpPr/>
          <p:nvPr/>
        </p:nvSpPr>
        <p:spPr>
          <a:xfrm>
            <a:off x="3621405" y="5387340"/>
            <a:ext cx="2552065" cy="83185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r">
              <a:lnSpc>
                <a:spcPts val="1915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Javanese Text" panose="02000000000000000000" charset="0"/>
                <a:ea typeface="Merriweather" pitchFamily="34" charset="-122"/>
                <a:cs typeface="Javanese Text" panose="02000000000000000000" charset="0"/>
              </a:rPr>
              <a:t>Evolving Security</a:t>
            </a:r>
            <a:endParaRPr lang="en-US" sz="2400" dirty="0">
              <a:solidFill>
                <a:srgbClr val="000000"/>
              </a:solidFill>
              <a:latin typeface="Javanese Text" panose="02000000000000000000" charset="0"/>
              <a:ea typeface="Merriweather" pitchFamily="34" charset="-122"/>
              <a:cs typeface="Javanese Text" panose="02000000000000000000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2424430" y="5729605"/>
            <a:ext cx="4232910" cy="128524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Javanese Text" panose="02000000000000000000" charset="0"/>
                <a:ea typeface="Open Sans" pitchFamily="34" charset="-122"/>
                <a:cs typeface="Javanese Text" panose="02000000000000000000" charset="0"/>
              </a:rPr>
              <a:t>As technology continues to advance, the security measures surrounding digital signatures will need to evolve to keep pace with emerging threats and vulnerabilities</a:t>
            </a:r>
            <a:r>
              <a:rPr lang="en-US" sz="20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2000" dirty="0"/>
          </a:p>
        </p:txBody>
      </p:sp>
      <p:sp>
        <p:nvSpPr>
          <p:cNvPr id="14" name="Shape 9"/>
          <p:cNvSpPr/>
          <p:nvPr/>
        </p:nvSpPr>
        <p:spPr>
          <a:xfrm>
            <a:off x="7490162" y="6296323"/>
            <a:ext cx="544354" cy="31075"/>
          </a:xfrm>
          <a:prstGeom prst="roundRect">
            <a:avLst>
              <a:gd name="adj" fmla="val 225238"/>
            </a:avLst>
          </a:prstGeom>
          <a:solidFill>
            <a:srgbClr val="595567"/>
          </a:solidFill>
        </p:spPr>
      </p:sp>
      <p:sp>
        <p:nvSpPr>
          <p:cNvPr id="15" name="Shape 10"/>
          <p:cNvSpPr/>
          <p:nvPr/>
        </p:nvSpPr>
        <p:spPr>
          <a:xfrm>
            <a:off x="7140238" y="6136957"/>
            <a:ext cx="349925" cy="349925"/>
          </a:xfrm>
          <a:prstGeom prst="roundRect">
            <a:avLst>
              <a:gd name="adj" fmla="val 20002"/>
            </a:avLst>
          </a:prstGeom>
          <a:solidFill>
            <a:srgbClr val="403C4E"/>
          </a:solidFill>
          <a:ln w="7620">
            <a:solidFill>
              <a:srgbClr val="595567"/>
            </a:solidFill>
            <a:prstDash val="solid"/>
          </a:ln>
        </p:spPr>
      </p:sp>
      <p:sp>
        <p:nvSpPr>
          <p:cNvPr id="16" name="Text 11"/>
          <p:cNvSpPr/>
          <p:nvPr/>
        </p:nvSpPr>
        <p:spPr>
          <a:xfrm>
            <a:off x="7244536" y="6166009"/>
            <a:ext cx="141208" cy="291703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ctr">
              <a:lnSpc>
                <a:spcPts val="2295"/>
              </a:lnSpc>
              <a:buNone/>
            </a:pPr>
            <a:r>
              <a:rPr lang="en-US" sz="1835" b="1" dirty="0">
                <a:solidFill>
                  <a:srgbClr val="FFFF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835" dirty="0"/>
          </a:p>
        </p:txBody>
      </p:sp>
      <p:sp>
        <p:nvSpPr>
          <p:cNvPr id="17" name="Text 12"/>
          <p:cNvSpPr/>
          <p:nvPr/>
        </p:nvSpPr>
        <p:spPr>
          <a:xfrm>
            <a:off x="8170664" y="6171009"/>
            <a:ext cx="1944172" cy="243007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0" indent="0" algn="l">
              <a:lnSpc>
                <a:spcPts val="1915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Javanese Text" panose="02000000000000000000" charset="0"/>
                <a:ea typeface="Merriweather" pitchFamily="34" charset="-122"/>
                <a:cs typeface="Javanese Text" panose="02000000000000000000" charset="0"/>
              </a:rPr>
              <a:t>Increased Adoption</a:t>
            </a:r>
            <a:endParaRPr lang="en-US" sz="3200" b="1" dirty="0">
              <a:solidFill>
                <a:srgbClr val="000000"/>
              </a:solidFill>
              <a:latin typeface="Javanese Text" panose="02000000000000000000" charset="0"/>
              <a:ea typeface="Merriweather" pitchFamily="34" charset="-122"/>
              <a:cs typeface="Javanese Text" panose="02000000000000000000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8170545" y="6507480"/>
            <a:ext cx="4707890" cy="174117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ts val="196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Javanese Text" panose="02000000000000000000" charset="0"/>
                <a:ea typeface="Open Sans" pitchFamily="34" charset="-122"/>
                <a:cs typeface="Javanese Text" panose="02000000000000000000" charset="0"/>
              </a:rPr>
              <a:t>The widespread adoption of digital signatures is expected to continue, as they become more integrated into various industries and applications, providing a secure and efficient alternative to traditional handwritten signature</a:t>
            </a:r>
            <a:r>
              <a:rPr lang="en-US" dirty="0">
                <a:solidFill>
                  <a:srgbClr val="000000"/>
                </a:solidFill>
                <a:latin typeface="Javanese Text" panose="02000000000000000000" charset="0"/>
                <a:ea typeface="Open Sans" pitchFamily="34" charset="-122"/>
                <a:cs typeface="Javanese Text" panose="02000000000000000000" charset="0"/>
              </a:rPr>
              <a:t>s.</a:t>
            </a:r>
            <a:endParaRPr lang="en-US" dirty="0">
              <a:latin typeface="Javanese Text" panose="02000000000000000000" charset="0"/>
              <a:cs typeface="Javanese Text" panose="02000000000000000000" charset="0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4895215" y="9662795"/>
            <a:ext cx="2448560" cy="610870"/>
          </a:xfrm>
          <a:prstGeom prst="rect">
            <a:avLst/>
          </a:prstGeom>
          <a:noFill/>
        </p:spPr>
        <p:txBody>
          <a:bodyPr wrap="none" rtlCol="0" anchor="t"/>
          <a:lstStyle/>
          <a:p>
            <a:pPr marL="457200" indent="-457200" algn="ctr">
              <a:lnSpc>
                <a:spcPts val="2295"/>
              </a:lnSpc>
              <a:buAutoNum type="arabicPeriod"/>
            </a:pPr>
            <a:endParaRPr lang="en-US" sz="1835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2436</Words>
  <Application>WPS Presentation</Application>
  <PresentationFormat>On-screen Show (16:9)</PresentationFormat>
  <Paragraphs>107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8" baseType="lpstr">
      <vt:lpstr>Arial</vt:lpstr>
      <vt:lpstr>SimSun</vt:lpstr>
      <vt:lpstr>Wingdings</vt:lpstr>
      <vt:lpstr>Javanese Text</vt:lpstr>
      <vt:lpstr>Merriweather</vt:lpstr>
      <vt:lpstr>Open Sans</vt:lpstr>
      <vt:lpstr>Wingdings</vt:lpstr>
      <vt:lpstr>Arial Black</vt:lpstr>
      <vt:lpstr>Merriweather</vt:lpstr>
      <vt:lpstr>Merriweather</vt:lpstr>
      <vt:lpstr>Open Sans</vt:lpstr>
      <vt:lpstr>Open Sans</vt:lpstr>
      <vt:lpstr>Calibri Light</vt:lpstr>
      <vt:lpstr>Calibri</vt:lpstr>
      <vt:lpstr>Microsoft YaHei</vt:lpstr>
      <vt:lpstr>Arial Unicode MS</vt:lpstr>
      <vt:lpstr>Segoe Print</vt:lpstr>
      <vt:lpstr>MingLiU-ExtB</vt:lpstr>
      <vt:lpstr>Office Theme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pnp</cp:lastModifiedBy>
  <cp:revision>6</cp:revision>
  <dcterms:created xsi:type="dcterms:W3CDTF">2024-03-30T20:55:00Z</dcterms:created>
  <dcterms:modified xsi:type="dcterms:W3CDTF">2024-04-04T07:30:55Z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3704311A5E76402B98917FBFA2F4B274_12</vt:lpwstr>
  </property>
  <property fmtid="{D5CDD505-2E9C-101B-9397-08002B2CF9AE}" pid="3" name="KSOProductBuildVer">
    <vt:lpwstr>1033-12.2.0.13489</vt:lpwstr>
  </property>
</Properties>
</file>